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2" r:id="rId4"/>
    <p:sldId id="259" r:id="rId5"/>
    <p:sldId id="260" r:id="rId6"/>
    <p:sldId id="264" r:id="rId7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카페24 당당해" pitchFamily="2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3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8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3D00"/>
    <a:srgbClr val="8EEDEE"/>
    <a:srgbClr val="91E0E8"/>
    <a:srgbClr val="FFA971"/>
    <a:srgbClr val="ACEDF2"/>
    <a:srgbClr val="40AAA7"/>
    <a:srgbClr val="DF0502"/>
    <a:srgbClr val="73ACD7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70" y="96"/>
      </p:cViewPr>
      <p:guideLst>
        <p:guide orient="horz" pos="2160"/>
        <p:guide pos="3840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EF893-02E1-45C0-9E89-DC18F03FB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F66E88-293D-48F6-92DA-1DBFAB65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0667F-91AB-408B-95DC-BF812C74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F6958-B8F0-47BD-94F3-132C4D79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3C5A3-7AD5-49DB-A3D0-8AE4FDA8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2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C1FB2-2723-4CF3-94AD-61BF222C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1B56DF-A955-406B-87B9-B969BE8A1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638D6-FBCB-490A-9FFF-19EA87A8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92D3E-4AB1-4D5C-9DAA-D3D1E0E5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A0C62-DC44-4AE3-82D7-13032AA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2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7F3125-30DE-4A14-9D58-B14F53874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55B62A-F4F0-4B91-8F4A-29D30C3C9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CBC9-BD2D-47AB-9D37-7E549858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0F70B-DC9A-4C4C-AA47-6AC4185E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E20A2-4610-47BB-BC8A-1850C9D4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3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6FFA6-C896-4B35-AFED-BF52D23B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D18C0-EEBA-48DF-A18C-FBF603745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F782F-E7D1-423E-A347-3CC4E232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9AAB8-73CE-4777-9504-B5F1CA69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A94F5-5287-4279-8EA4-8A943EFB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7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22966-172B-436F-83F7-16341AF8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E07C15-494F-4847-941D-7C47C2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D4E32-1054-48CB-8BC9-E1204779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9CED-25AB-43BE-BDBB-09370C0D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2843D-CD13-40B6-8739-05F82135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CB51A-D64F-4BD5-8087-622323A3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C9006-8942-4C08-BEBD-2AEDEDB28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3FF84B-D250-4C3E-8832-87D0CABA8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FEAD3-450D-407F-BEF8-E7DFBDA5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B60952-BF73-46EA-8A46-CC4EAECF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15B687-EBC0-4692-978B-87984EF0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60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EF7B0-D3F6-4C12-B855-7A9047E2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12E7A-E4F4-4A28-8401-FA255FFCC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F34BAE-EF0D-476F-93F8-4475E1B87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59C107-26DF-4B5B-8B81-007BC726E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5ED388-B9D1-434E-BFC6-ABD20128E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23C36D-C308-4C64-A6B2-C26738AB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2C899A-EB12-4B38-B0A6-0F4609A3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B010C2-2E9C-4F71-9A61-F5F4B5A4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21B24-AE98-45D8-9C7D-4F7FB1C8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412AA1-E672-46CB-A81B-B87144CE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E3211C-4769-4F6B-B309-7CF0718A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03AFB3-BFF2-449E-9B30-68810CA9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1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0A637D-827C-4B41-9BFB-56E15B71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4639AF-167D-4CF6-9C41-1B74330E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89F9C-C11E-41A5-982D-4F2DC772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0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E11BB-61E3-4C06-AF7D-E12EA8AF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2D03F4-65EB-44F4-894F-AFF26FC1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14481-5041-4E21-8852-2AD797E6F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D54BA-BFBA-47CC-A408-CF779B17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48B68-7274-491A-AE69-69DEDA11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B3B94E-AABC-41C6-9349-888A408F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6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C3EAF-9EBF-45A6-9592-0FAF99BF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9F7C99-3463-44B9-92B4-C36425B77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7CD161-2670-46C5-A8C6-8BAB50C46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1CF56F-E8FD-4AEB-BCAB-48F2AE90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CDA7BD-87F9-491B-B8BE-DAFC664C2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8A2583-2572-4702-BC3C-55FE8E4B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31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50F4E0-29E1-42B0-8BE0-6F670AD5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A6A92-8F9C-401C-B56C-D55D055E9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4FF21-4FA9-4BA9-8E51-644B1581A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5FE43-69B4-409E-A7DC-5D8FFD78A1CA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99FB05-01E2-4F9A-83A1-A5185CAF0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3A85B-80B5-4D13-94CF-080AC0DC8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DFCC67A-2662-4089-825E-31FA6D6CB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037" b="170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A0F33-5611-4B69-975A-60B66002E39F}"/>
              </a:ext>
            </a:extLst>
          </p:cNvPr>
          <p:cNvSpPr/>
          <p:nvPr/>
        </p:nvSpPr>
        <p:spPr>
          <a:xfrm>
            <a:off x="7172325" y="1273175"/>
            <a:ext cx="3609975" cy="2988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48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Genshin</a:t>
            </a:r>
            <a:endParaRPr lang="en-US" altLang="ko-KR" sz="48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Impact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역기획</a:t>
            </a:r>
            <a:r>
              <a:rPr lang="ko-KR" altLang="en-US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포트폴리오</a:t>
            </a:r>
            <a:endParaRPr lang="en-US" altLang="ko-KR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A55FE07-2BE6-428B-A8EA-5D3C255EB342}"/>
              </a:ext>
            </a:extLst>
          </p:cNvPr>
          <p:cNvCxnSpPr>
            <a:cxnSpLocks/>
          </p:cNvCxnSpPr>
          <p:nvPr/>
        </p:nvCxnSpPr>
        <p:spPr>
          <a:xfrm>
            <a:off x="7543800" y="3533774"/>
            <a:ext cx="28670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52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DB3E63A-14D4-4071-A36A-BE977FAE2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6" r="8827" b="1888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D3EE8C-1B63-412A-BA3C-2B8BF2A7C8DD}"/>
              </a:ext>
            </a:extLst>
          </p:cNvPr>
          <p:cNvSpPr/>
          <p:nvPr/>
        </p:nvSpPr>
        <p:spPr>
          <a:xfrm>
            <a:off x="6831805" y="2019299"/>
            <a:ext cx="4283868" cy="619125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카페24 당당해" pitchFamily="2" charset="-127"/>
                <a:ea typeface="카페24 당당해" pitchFamily="2" charset="-127"/>
              </a:rPr>
              <a:t>3</a:t>
            </a:r>
            <a:r>
              <a:rPr lang="ko-KR" altLang="en-US" dirty="0">
                <a:latin typeface="카페24 당당해" pitchFamily="2" charset="-127"/>
                <a:ea typeface="카페24 당당해" pitchFamily="2" charset="-127"/>
              </a:rPr>
              <a:t>개의 핵심 키워드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F39DF1-E0F7-4317-86CA-BDFE63AFEA49}"/>
              </a:ext>
            </a:extLst>
          </p:cNvPr>
          <p:cNvSpPr/>
          <p:nvPr/>
        </p:nvSpPr>
        <p:spPr>
          <a:xfrm>
            <a:off x="0" y="0"/>
            <a:ext cx="12191999" cy="126682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7D57BC-9267-4B4E-887E-827E54E807AB}"/>
              </a:ext>
            </a:extLst>
          </p:cNvPr>
          <p:cNvSpPr/>
          <p:nvPr/>
        </p:nvSpPr>
        <p:spPr>
          <a:xfrm>
            <a:off x="323850" y="42856"/>
            <a:ext cx="1231101" cy="4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목차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1FD9D0-ED54-4EAB-891D-A855B987028D}"/>
              </a:ext>
            </a:extLst>
          </p:cNvPr>
          <p:cNvCxnSpPr>
            <a:cxnSpLocks/>
          </p:cNvCxnSpPr>
          <p:nvPr/>
        </p:nvCxnSpPr>
        <p:spPr>
          <a:xfrm>
            <a:off x="323850" y="120650"/>
            <a:ext cx="0" cy="32702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DB7989-CF18-4F52-9BA3-395271A06143}"/>
              </a:ext>
            </a:extLst>
          </p:cNvPr>
          <p:cNvSpPr/>
          <p:nvPr/>
        </p:nvSpPr>
        <p:spPr>
          <a:xfrm>
            <a:off x="6831804" y="3314698"/>
            <a:ext cx="4283869" cy="619125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카페24 당당해" pitchFamily="2" charset="-127"/>
                <a:ea typeface="카페24 당당해" pitchFamily="2" charset="-127"/>
              </a:rPr>
              <a:t>매력 요소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5C8415-5F4F-4023-8813-226C54EFA1A9}"/>
              </a:ext>
            </a:extLst>
          </p:cNvPr>
          <p:cNvSpPr/>
          <p:nvPr/>
        </p:nvSpPr>
        <p:spPr>
          <a:xfrm>
            <a:off x="6831805" y="4610097"/>
            <a:ext cx="4283870" cy="619125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카페24 당당해" pitchFamily="2" charset="-127"/>
                <a:ea typeface="카페24 당당해" pitchFamily="2" charset="-127"/>
              </a:rPr>
              <a:t>좋아 하는 이유</a:t>
            </a:r>
          </a:p>
        </p:txBody>
      </p:sp>
      <p:pic>
        <p:nvPicPr>
          <p:cNvPr id="1026" name="Picture 2" descr="종려 - 원신 캐릭터 DB - 콘솔 인벤 | 콘솔 인벤">
            <a:extLst>
              <a:ext uri="{FF2B5EF4-FFF2-40B4-BE49-F238E27FC236}">
                <a16:creationId xmlns:a16="http://schemas.microsoft.com/office/drawing/2014/main" id="{A7085A01-1F18-4AD1-B0AB-BD65C45D5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r="28713"/>
          <a:stretch/>
        </p:blipFill>
        <p:spPr bwMode="auto">
          <a:xfrm>
            <a:off x="0" y="1266825"/>
            <a:ext cx="3882762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8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D005A9-62CB-4CB5-A729-DE00C2C24C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283429-90BE-4BFE-9593-834F14B97C22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>
                  <a:alpha val="66000"/>
                </a:scheme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3184C1-0586-436C-8ADF-35E20B63CF44}"/>
              </a:ext>
            </a:extLst>
          </p:cNvPr>
          <p:cNvSpPr/>
          <p:nvPr/>
        </p:nvSpPr>
        <p:spPr>
          <a:xfrm>
            <a:off x="3903120" y="789386"/>
            <a:ext cx="4385759" cy="12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티바트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대륙을 </a:t>
            </a:r>
            <a:r>
              <a:rPr lang="ko-KR" altLang="en-US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탐험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하며 풍경도 보고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보물도 찾는 </a:t>
            </a:r>
            <a:r>
              <a:rPr lang="ko-KR" altLang="en-US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모험 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6A44DD-A072-4982-9792-2BE457801BA6}"/>
              </a:ext>
            </a:extLst>
          </p:cNvPr>
          <p:cNvSpPr/>
          <p:nvPr/>
        </p:nvSpPr>
        <p:spPr>
          <a:xfrm>
            <a:off x="710414" y="3907174"/>
            <a:ext cx="4007300" cy="12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천리의 주관자에게 납치된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쌍둥이 남매를 찾아 나서는 </a:t>
            </a:r>
            <a:r>
              <a:rPr lang="ko-KR" altLang="en-US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이야기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7879C-F09B-4236-A6E5-893BFBEF67DB}"/>
              </a:ext>
            </a:extLst>
          </p:cNvPr>
          <p:cNvSpPr/>
          <p:nvPr/>
        </p:nvSpPr>
        <p:spPr>
          <a:xfrm>
            <a:off x="7486200" y="3906181"/>
            <a:ext cx="4007300" cy="12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원소와의 반응으로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화려하고 사실적인 </a:t>
            </a:r>
            <a:r>
              <a:rPr lang="ko-KR" altLang="en-US" sz="2800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인터렉션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B94DAAA-174C-4430-8296-F0F3BBF8B8E2}"/>
              </a:ext>
            </a:extLst>
          </p:cNvPr>
          <p:cNvSpPr/>
          <p:nvPr/>
        </p:nvSpPr>
        <p:spPr>
          <a:xfrm>
            <a:off x="4617746" y="2449249"/>
            <a:ext cx="2956508" cy="2614615"/>
          </a:xfrm>
          <a:custGeom>
            <a:avLst/>
            <a:gdLst>
              <a:gd name="connsiteX0" fmla="*/ 3087102 w 3588762"/>
              <a:gd name="connsiteY0" fmla="*/ 369454 h 3173754"/>
              <a:gd name="connsiteX1" fmla="*/ 492796 w 3588762"/>
              <a:gd name="connsiteY1" fmla="*/ 369454 h 3173754"/>
              <a:gd name="connsiteX2" fmla="*/ 1789949 w 3588762"/>
              <a:gd name="connsiteY2" fmla="*/ 2616189 h 3173754"/>
              <a:gd name="connsiteX3" fmla="*/ 3552779 w 3588762"/>
              <a:gd name="connsiteY3" fmla="*/ 76140 h 3173754"/>
              <a:gd name="connsiteX4" fmla="*/ 3557207 w 3588762"/>
              <a:gd name="connsiteY4" fmla="*/ 85213 h 3173754"/>
              <a:gd name="connsiteX5" fmla="*/ 3573958 w 3588762"/>
              <a:gd name="connsiteY5" fmla="*/ 112823 h 3173754"/>
              <a:gd name="connsiteX6" fmla="*/ 3579690 w 3588762"/>
              <a:gd name="connsiteY6" fmla="*/ 131286 h 3173754"/>
              <a:gd name="connsiteX7" fmla="*/ 3583836 w 3588762"/>
              <a:gd name="connsiteY7" fmla="*/ 139783 h 3173754"/>
              <a:gd name="connsiteX8" fmla="*/ 3584273 w 3588762"/>
              <a:gd name="connsiteY8" fmla="*/ 146052 h 3173754"/>
              <a:gd name="connsiteX9" fmla="*/ 3584722 w 3588762"/>
              <a:gd name="connsiteY9" fmla="*/ 147498 h 3173754"/>
              <a:gd name="connsiteX10" fmla="*/ 3588475 w 3588762"/>
              <a:gd name="connsiteY10" fmla="*/ 184727 h 3173754"/>
              <a:gd name="connsiteX11" fmla="*/ 3587356 w 3588762"/>
              <a:gd name="connsiteY11" fmla="*/ 190270 h 3173754"/>
              <a:gd name="connsiteX12" fmla="*/ 3588762 w 3588762"/>
              <a:gd name="connsiteY12" fmla="*/ 210428 h 3173754"/>
              <a:gd name="connsiteX13" fmla="*/ 3575060 w 3588762"/>
              <a:gd name="connsiteY13" fmla="*/ 251177 h 3173754"/>
              <a:gd name="connsiteX14" fmla="*/ 3573958 w 3588762"/>
              <a:gd name="connsiteY14" fmla="*/ 256631 h 3173754"/>
              <a:gd name="connsiteX15" fmla="*/ 3572496 w 3588762"/>
              <a:gd name="connsiteY15" fmla="*/ 258800 h 3173754"/>
              <a:gd name="connsiteX16" fmla="*/ 3565381 w 3588762"/>
              <a:gd name="connsiteY16" fmla="*/ 279957 h 3173754"/>
              <a:gd name="connsiteX17" fmla="*/ 1958254 w 3588762"/>
              <a:gd name="connsiteY17" fmla="*/ 3063584 h 3173754"/>
              <a:gd name="connsiteX18" fmla="*/ 1956009 w 3588762"/>
              <a:gd name="connsiteY18" fmla="*/ 3066130 h 3173754"/>
              <a:gd name="connsiteX19" fmla="*/ 1939261 w 3588762"/>
              <a:gd name="connsiteY19" fmla="*/ 3100450 h 3173754"/>
              <a:gd name="connsiteX20" fmla="*/ 1884248 w 3588762"/>
              <a:gd name="connsiteY20" fmla="*/ 3148975 h 3173754"/>
              <a:gd name="connsiteX21" fmla="*/ 1631906 w 3588762"/>
              <a:gd name="connsiteY21" fmla="*/ 3081360 h 3173754"/>
              <a:gd name="connsiteX22" fmla="*/ 24779 w 3588762"/>
              <a:gd name="connsiteY22" fmla="*/ 297733 h 3173754"/>
              <a:gd name="connsiteX23" fmla="*/ 6325 w 3588762"/>
              <a:gd name="connsiteY23" fmla="*/ 157559 h 3173754"/>
              <a:gd name="connsiteX24" fmla="*/ 13022 w 3588762"/>
              <a:gd name="connsiteY24" fmla="*/ 143835 h 3173754"/>
              <a:gd name="connsiteX25" fmla="*/ 19283 w 3588762"/>
              <a:gd name="connsiteY25" fmla="*/ 112823 h 3173754"/>
              <a:gd name="connsiteX26" fmla="*/ 189493 w 3588762"/>
              <a:gd name="connsiteY26" fmla="*/ 0 h 3173754"/>
              <a:gd name="connsiteX27" fmla="*/ 3403748 w 3588762"/>
              <a:gd name="connsiteY27" fmla="*/ 0 h 3173754"/>
              <a:gd name="connsiteX28" fmla="*/ 3507031 w 3588762"/>
              <a:gd name="connsiteY28" fmla="*/ 31549 h 3173754"/>
              <a:gd name="connsiteX29" fmla="*/ 3521548 w 3588762"/>
              <a:gd name="connsiteY29" fmla="*/ 44740 h 3173754"/>
              <a:gd name="connsiteX30" fmla="*/ 3528131 w 3588762"/>
              <a:gd name="connsiteY30" fmla="*/ 49480 h 3173754"/>
              <a:gd name="connsiteX31" fmla="*/ 3535308 w 3588762"/>
              <a:gd name="connsiteY31" fmla="*/ 57243 h 3173754"/>
              <a:gd name="connsiteX32" fmla="*/ 3546292 w 3588762"/>
              <a:gd name="connsiteY32" fmla="*/ 67224 h 3173754"/>
              <a:gd name="connsiteX33" fmla="*/ 3549645 w 3588762"/>
              <a:gd name="connsiteY33" fmla="*/ 72750 h 317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8762" h="3173754">
                <a:moveTo>
                  <a:pt x="3087102" y="369454"/>
                </a:moveTo>
                <a:lnTo>
                  <a:pt x="492796" y="369454"/>
                </a:lnTo>
                <a:lnTo>
                  <a:pt x="1789949" y="2616189"/>
                </a:lnTo>
                <a:close/>
                <a:moveTo>
                  <a:pt x="3552779" y="76140"/>
                </a:moveTo>
                <a:lnTo>
                  <a:pt x="3557207" y="85213"/>
                </a:lnTo>
                <a:lnTo>
                  <a:pt x="3573958" y="112823"/>
                </a:lnTo>
                <a:lnTo>
                  <a:pt x="3579690" y="131286"/>
                </a:lnTo>
                <a:lnTo>
                  <a:pt x="3583836" y="139783"/>
                </a:lnTo>
                <a:lnTo>
                  <a:pt x="3584273" y="146052"/>
                </a:lnTo>
                <a:lnTo>
                  <a:pt x="3584722" y="147498"/>
                </a:lnTo>
                <a:cubicBezTo>
                  <a:pt x="3587183" y="159523"/>
                  <a:pt x="3588475" y="171974"/>
                  <a:pt x="3588475" y="184727"/>
                </a:cubicBezTo>
                <a:lnTo>
                  <a:pt x="3587356" y="190270"/>
                </a:lnTo>
                <a:lnTo>
                  <a:pt x="3588762" y="210428"/>
                </a:lnTo>
                <a:lnTo>
                  <a:pt x="3575060" y="251177"/>
                </a:lnTo>
                <a:lnTo>
                  <a:pt x="3573958" y="256631"/>
                </a:lnTo>
                <a:lnTo>
                  <a:pt x="3572496" y="258800"/>
                </a:lnTo>
                <a:lnTo>
                  <a:pt x="3565381" y="279957"/>
                </a:lnTo>
                <a:lnTo>
                  <a:pt x="1958254" y="3063584"/>
                </a:lnTo>
                <a:lnTo>
                  <a:pt x="1956009" y="3066130"/>
                </a:lnTo>
                <a:lnTo>
                  <a:pt x="1939261" y="3100450"/>
                </a:lnTo>
                <a:cubicBezTo>
                  <a:pt x="1924795" y="3119596"/>
                  <a:pt x="1906337" y="3136222"/>
                  <a:pt x="1884248" y="3148975"/>
                </a:cubicBezTo>
                <a:cubicBezTo>
                  <a:pt x="1795895" y="3199986"/>
                  <a:pt x="1682917" y="3169713"/>
                  <a:pt x="1631906" y="3081360"/>
                </a:cubicBezTo>
                <a:lnTo>
                  <a:pt x="24779" y="297733"/>
                </a:lnTo>
                <a:cubicBezTo>
                  <a:pt x="-727" y="253556"/>
                  <a:pt x="-5911" y="203224"/>
                  <a:pt x="6325" y="157559"/>
                </a:cubicBezTo>
                <a:lnTo>
                  <a:pt x="13022" y="143835"/>
                </a:lnTo>
                <a:lnTo>
                  <a:pt x="19283" y="112823"/>
                </a:lnTo>
                <a:cubicBezTo>
                  <a:pt x="47326" y="46521"/>
                  <a:pt x="112977" y="0"/>
                  <a:pt x="189493" y="0"/>
                </a:cubicBezTo>
                <a:lnTo>
                  <a:pt x="3403748" y="0"/>
                </a:lnTo>
                <a:cubicBezTo>
                  <a:pt x="3442006" y="0"/>
                  <a:pt x="3477548" y="11631"/>
                  <a:pt x="3507031" y="31549"/>
                </a:cubicBezTo>
                <a:lnTo>
                  <a:pt x="3521548" y="44740"/>
                </a:lnTo>
                <a:lnTo>
                  <a:pt x="3528131" y="49480"/>
                </a:lnTo>
                <a:lnTo>
                  <a:pt x="3535308" y="57243"/>
                </a:lnTo>
                <a:lnTo>
                  <a:pt x="3546292" y="67224"/>
                </a:lnTo>
                <a:lnTo>
                  <a:pt x="3549645" y="72750"/>
                </a:lnTo>
                <a:close/>
              </a:path>
            </a:pathLst>
          </a:custGeom>
          <a:gradFill>
            <a:gsLst>
              <a:gs pos="50000">
                <a:srgbClr val="8EEDEE"/>
              </a:gs>
              <a:gs pos="0">
                <a:srgbClr val="91E0E8"/>
              </a:gs>
              <a:gs pos="100000">
                <a:srgbClr val="FFA97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E4559E1-1358-49BD-B3BF-DB053DF86C3A}"/>
              </a:ext>
            </a:extLst>
          </p:cNvPr>
          <p:cNvSpPr/>
          <p:nvPr/>
        </p:nvSpPr>
        <p:spPr>
          <a:xfrm>
            <a:off x="5549749" y="2088840"/>
            <a:ext cx="1092502" cy="1092499"/>
          </a:xfrm>
          <a:prstGeom prst="ellipse">
            <a:avLst/>
          </a:prstGeom>
          <a:solidFill>
            <a:schemeClr val="bg1"/>
          </a:solidFill>
          <a:ln w="952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모험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12DB19-8317-4545-9176-60C26F434A3B}"/>
              </a:ext>
            </a:extLst>
          </p:cNvPr>
          <p:cNvSpPr/>
          <p:nvPr/>
        </p:nvSpPr>
        <p:spPr>
          <a:xfrm>
            <a:off x="4848375" y="3320710"/>
            <a:ext cx="1092502" cy="1092499"/>
          </a:xfrm>
          <a:prstGeom prst="ellipse">
            <a:avLst/>
          </a:prstGeom>
          <a:solidFill>
            <a:schemeClr val="bg1"/>
          </a:solidFill>
          <a:ln w="952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스토리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602977D-0207-4A03-A573-931F0445A66A}"/>
              </a:ext>
            </a:extLst>
          </p:cNvPr>
          <p:cNvSpPr/>
          <p:nvPr/>
        </p:nvSpPr>
        <p:spPr>
          <a:xfrm>
            <a:off x="6251123" y="3326601"/>
            <a:ext cx="1092502" cy="1092499"/>
          </a:xfrm>
          <a:prstGeom prst="ellipse">
            <a:avLst/>
          </a:prstGeom>
          <a:solidFill>
            <a:schemeClr val="bg1"/>
          </a:solidFill>
          <a:ln w="952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인터렉션</a:t>
            </a:r>
            <a:endParaRPr lang="ko-KR" altLang="en-US" sz="16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303CB5-6673-4993-8869-A76D9CBE3A47}"/>
              </a:ext>
            </a:extLst>
          </p:cNvPr>
          <p:cNvSpPr/>
          <p:nvPr/>
        </p:nvSpPr>
        <p:spPr>
          <a:xfrm>
            <a:off x="366722" y="42856"/>
            <a:ext cx="1188229" cy="4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소개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94AFC-EAC1-4DCA-BB29-1E46D01F780E}"/>
              </a:ext>
            </a:extLst>
          </p:cNvPr>
          <p:cNvSpPr txBox="1"/>
          <p:nvPr/>
        </p:nvSpPr>
        <p:spPr>
          <a:xfrm>
            <a:off x="397676" y="389647"/>
            <a:ext cx="814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키워드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07CBA8-517E-49F7-81CF-FB9D9EAD6D72}"/>
              </a:ext>
            </a:extLst>
          </p:cNvPr>
          <p:cNvCxnSpPr>
            <a:cxnSpLocks/>
          </p:cNvCxnSpPr>
          <p:nvPr/>
        </p:nvCxnSpPr>
        <p:spPr>
          <a:xfrm>
            <a:off x="323850" y="120650"/>
            <a:ext cx="0" cy="48656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D005A9-62CB-4CB5-A729-DE00C2C24C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283429-90BE-4BFE-9593-834F14B97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>
                  <a:alpha val="66000"/>
                </a:scheme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C4A8D9-5509-45A5-B460-FDF6B3E6D1D7}"/>
              </a:ext>
            </a:extLst>
          </p:cNvPr>
          <p:cNvSpPr/>
          <p:nvPr/>
        </p:nvSpPr>
        <p:spPr>
          <a:xfrm>
            <a:off x="366722" y="42856"/>
            <a:ext cx="1188229" cy="4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67E8D28-8A60-4203-999E-CF61DAD2DC30}"/>
              </a:ext>
            </a:extLst>
          </p:cNvPr>
          <p:cNvCxnSpPr>
            <a:cxnSpLocks/>
          </p:cNvCxnSpPr>
          <p:nvPr/>
        </p:nvCxnSpPr>
        <p:spPr>
          <a:xfrm>
            <a:off x="323850" y="120650"/>
            <a:ext cx="0" cy="48656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51BA3B-DEE0-44D9-A90C-01D854ACC93D}"/>
              </a:ext>
            </a:extLst>
          </p:cNvPr>
          <p:cNvSpPr txBox="1"/>
          <p:nvPr/>
        </p:nvSpPr>
        <p:spPr>
          <a:xfrm>
            <a:off x="397676" y="389647"/>
            <a:ext cx="8143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매력 요소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9BC8AC-F107-4EE2-9425-76A86362F1C5}"/>
              </a:ext>
            </a:extLst>
          </p:cNvPr>
          <p:cNvSpPr/>
          <p:nvPr/>
        </p:nvSpPr>
        <p:spPr>
          <a:xfrm>
            <a:off x="1066801" y="1276350"/>
            <a:ext cx="5734050" cy="70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FFC000"/>
                </a:solidFill>
                <a:latin typeface="카페24 당당해" pitchFamily="2" charset="-127"/>
                <a:ea typeface="카페24 당당해" pitchFamily="2" charset="-127"/>
              </a:rPr>
              <a:t>캐릭터 수집형</a:t>
            </a:r>
            <a:r>
              <a:rPr lang="ko-KR" altLang="en-US" sz="2800" dirty="0">
                <a:latin typeface="카페24 당당해" pitchFamily="2" charset="-127"/>
                <a:ea typeface="카페24 당당해" pitchFamily="2" charset="-127"/>
              </a:rPr>
              <a:t>의 탈을 쓴 </a:t>
            </a:r>
            <a:endParaRPr lang="en-US" altLang="ko-KR" sz="2800" dirty="0">
              <a:latin typeface="카페24 당당해" pitchFamily="2" charset="-127"/>
              <a:ea typeface="카페24 당당해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FFC000"/>
                </a:solidFill>
                <a:latin typeface="카페24 당당해" pitchFamily="2" charset="-127"/>
                <a:ea typeface="카페24 당당해" pitchFamily="2" charset="-127"/>
              </a:rPr>
              <a:t>콘솔의 향</a:t>
            </a:r>
            <a:endParaRPr lang="ko-KR" altLang="en-US" sz="28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2783-2B3A-4694-B2A8-5FBACFE8E510}"/>
              </a:ext>
            </a:extLst>
          </p:cNvPr>
          <p:cNvSpPr txBox="1"/>
          <p:nvPr/>
        </p:nvSpPr>
        <p:spPr>
          <a:xfrm>
            <a:off x="873918" y="3429000"/>
            <a:ext cx="6119813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일반적인 캐릭터 수집형 게임은 캐릭터를 수집하고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 유저들과 경쟁 하는 것이 대부분이지만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경우는 좋은 캐릭터가 반드시 강제 되지 않을 뿐더러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 컨텐츠 자체가 존재하지 않는다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그렇기 때문에 타 수집형 게임에 비해 스트레스를 덜 받는 점이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수집형 게임이지만 마치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콘솔게임의 느낌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받게끔 한다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A18AC5-A2FA-46B3-BDC3-532519844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2" r="30404"/>
          <a:stretch/>
        </p:blipFill>
        <p:spPr bwMode="auto">
          <a:xfrm>
            <a:off x="8653464" y="-2"/>
            <a:ext cx="3538532" cy="685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37E42A-8EFA-41BE-9E81-59787EC6DB72}"/>
              </a:ext>
            </a:extLst>
          </p:cNvPr>
          <p:cNvCxnSpPr/>
          <p:nvPr/>
        </p:nvCxnSpPr>
        <p:spPr>
          <a:xfrm>
            <a:off x="1754217" y="2716711"/>
            <a:ext cx="43390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57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D005A9-62CB-4CB5-A729-DE00C2C24C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283429-90BE-4BFE-9593-834F14B97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>
                  <a:alpha val="66000"/>
                </a:scheme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9BC8AC-F107-4EE2-9425-76A86362F1C5}"/>
              </a:ext>
            </a:extLst>
          </p:cNvPr>
          <p:cNvSpPr/>
          <p:nvPr/>
        </p:nvSpPr>
        <p:spPr>
          <a:xfrm>
            <a:off x="1060782" y="1276350"/>
            <a:ext cx="5734050" cy="70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다른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DF0502"/>
                </a:solidFill>
                <a:latin typeface="카페24 당당해" pitchFamily="2" charset="-127"/>
                <a:ea typeface="카페24 당당해" pitchFamily="2" charset="-127"/>
              </a:rPr>
              <a:t>모험</a:t>
            </a:r>
            <a:r>
              <a:rPr lang="ko-KR" altLang="en-US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과는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카페24 당당해" pitchFamily="2" charset="-127"/>
                <a:ea typeface="카페24 당당해" pitchFamily="2" charset="-127"/>
              </a:rPr>
              <a:t>다르다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endParaRPr lang="en-US" altLang="ko-KR" sz="3600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다른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DF0502"/>
                </a:solidFill>
                <a:latin typeface="카페24 당당해" pitchFamily="2" charset="-127"/>
                <a:ea typeface="카페24 당당해" pitchFamily="2" charset="-127"/>
              </a:rPr>
              <a:t>모험</a:t>
            </a:r>
            <a:r>
              <a:rPr lang="ko-KR" altLang="en-US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과는</a:t>
            </a:r>
            <a:r>
              <a:rPr lang="en-US" altLang="ko-KR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2783-2B3A-4694-B2A8-5FBACFE8E510}"/>
              </a:ext>
            </a:extLst>
          </p:cNvPr>
          <p:cNvSpPr txBox="1"/>
          <p:nvPr/>
        </p:nvSpPr>
        <p:spPr>
          <a:xfrm>
            <a:off x="867899" y="3429000"/>
            <a:ext cx="6119813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모험을 강조하는 여타 게임과는 다른 점은 바로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모험 등급에 따른 보물 상자의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리젠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시스템으로 인하여 유저는 이미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모험을 마친 지역도 되돌아보며 처음 탐험 했을 때와는 </a:t>
            </a:r>
            <a:endParaRPr lang="en-US" altLang="ko-KR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경험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느낄 수 있다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CEE12C-7ACE-473A-B6F4-ADC65CFE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r="31734"/>
          <a:stretch/>
        </p:blipFill>
        <p:spPr bwMode="auto">
          <a:xfrm>
            <a:off x="8264195" y="-2"/>
            <a:ext cx="39278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00C399-2DA5-4C70-8A29-79089FB0D3EB}"/>
              </a:ext>
            </a:extLst>
          </p:cNvPr>
          <p:cNvCxnSpPr/>
          <p:nvPr/>
        </p:nvCxnSpPr>
        <p:spPr>
          <a:xfrm>
            <a:off x="1748198" y="2716711"/>
            <a:ext cx="433908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B21F6-650D-44D9-9985-6E8BDFD94735}"/>
              </a:ext>
            </a:extLst>
          </p:cNvPr>
          <p:cNvSpPr/>
          <p:nvPr/>
        </p:nvSpPr>
        <p:spPr>
          <a:xfrm>
            <a:off x="366722" y="42856"/>
            <a:ext cx="1188229" cy="4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소개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40D2346-31D1-4A50-8BD5-B1F5499A0EDC}"/>
              </a:ext>
            </a:extLst>
          </p:cNvPr>
          <p:cNvCxnSpPr>
            <a:cxnSpLocks/>
          </p:cNvCxnSpPr>
          <p:nvPr/>
        </p:nvCxnSpPr>
        <p:spPr>
          <a:xfrm>
            <a:off x="323850" y="120650"/>
            <a:ext cx="0" cy="48656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362143-AB3D-4D49-A5FC-DB33E20DEA74}"/>
              </a:ext>
            </a:extLst>
          </p:cNvPr>
          <p:cNvSpPr txBox="1"/>
          <p:nvPr/>
        </p:nvSpPr>
        <p:spPr>
          <a:xfrm>
            <a:off x="397676" y="389647"/>
            <a:ext cx="8143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매력 요소</a:t>
            </a:r>
          </a:p>
        </p:txBody>
      </p:sp>
    </p:spTree>
    <p:extLst>
      <p:ext uri="{BB962C8B-B14F-4D97-AF65-F5344CB8AC3E}">
        <p14:creationId xmlns:p14="http://schemas.microsoft.com/office/powerpoint/2010/main" val="203871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D005A9-62CB-4CB5-A729-DE00C2C24C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283429-90BE-4BFE-9593-834F14B97C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>
                  <a:alpha val="66000"/>
                </a:scheme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9BC8AC-F107-4EE2-9425-76A86362F1C5}"/>
              </a:ext>
            </a:extLst>
          </p:cNvPr>
          <p:cNvSpPr/>
          <p:nvPr/>
        </p:nvSpPr>
        <p:spPr>
          <a:xfrm>
            <a:off x="1060782" y="1276350"/>
            <a:ext cx="5136818" cy="70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메인 </a:t>
            </a:r>
            <a:r>
              <a:rPr lang="ko-KR" altLang="en-US" sz="3600" dirty="0">
                <a:solidFill>
                  <a:srgbClr val="FFC000"/>
                </a:solidFill>
                <a:latin typeface="카페24 당당해" pitchFamily="2" charset="-127"/>
                <a:ea typeface="카페24 당당해" pitchFamily="2" charset="-127"/>
              </a:rPr>
              <a:t>스토리</a:t>
            </a:r>
            <a:r>
              <a:rPr lang="ko-KR" altLang="en-US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와 </a:t>
            </a:r>
            <a:endParaRPr lang="en-US" altLang="ko-KR" sz="2800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잘 어우러지는 </a:t>
            </a:r>
            <a:r>
              <a:rPr lang="ko-KR" altLang="en-US" sz="3600" dirty="0">
                <a:solidFill>
                  <a:srgbClr val="FFC000"/>
                </a:solidFill>
                <a:latin typeface="카페24 당당해" pitchFamily="2" charset="-127"/>
                <a:ea typeface="카페24 당당해" pitchFamily="2" charset="-127"/>
              </a:rPr>
              <a:t>캐릭터</a:t>
            </a:r>
            <a:endParaRPr lang="ko-KR" altLang="en-US" sz="2800" dirty="0">
              <a:solidFill>
                <a:srgbClr val="FFC000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2783-2B3A-4694-B2A8-5FBACFE8E510}"/>
              </a:ext>
            </a:extLst>
          </p:cNvPr>
          <p:cNvSpPr txBox="1"/>
          <p:nvPr/>
        </p:nvSpPr>
        <p:spPr>
          <a:xfrm>
            <a:off x="867899" y="3429000"/>
            <a:ext cx="6119813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또한 여타 캐릭터 수집형 게임과 같이 다양한 캐릭터가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존재하며 그에 대한 스토리 또한 존재 한다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차별점이 있다면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 게임들은 대부분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스토리와 신규 캐릭터들의 스토리가 분리 되어 있다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원신은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이미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메인스토리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내에서 캐릭터가 먼저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등장하고 캐릭터가 나오고 있기 때문에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 오류가 적어질 수 밖에 없는 점을 좋아한다</a:t>
            </a:r>
            <a:r>
              <a:rPr lang="en-US" altLang="ko-KR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00C399-2DA5-4C70-8A29-79089FB0D3EB}"/>
              </a:ext>
            </a:extLst>
          </p:cNvPr>
          <p:cNvCxnSpPr>
            <a:cxnSpLocks/>
          </p:cNvCxnSpPr>
          <p:nvPr/>
        </p:nvCxnSpPr>
        <p:spPr>
          <a:xfrm>
            <a:off x="1060782" y="2716711"/>
            <a:ext cx="502650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B21F6-650D-44D9-9985-6E8BDFD94735}"/>
              </a:ext>
            </a:extLst>
          </p:cNvPr>
          <p:cNvSpPr/>
          <p:nvPr/>
        </p:nvSpPr>
        <p:spPr>
          <a:xfrm>
            <a:off x="366722" y="42856"/>
            <a:ext cx="1188229" cy="469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소개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40D2346-31D1-4A50-8BD5-B1F5499A0EDC}"/>
              </a:ext>
            </a:extLst>
          </p:cNvPr>
          <p:cNvCxnSpPr>
            <a:cxnSpLocks/>
          </p:cNvCxnSpPr>
          <p:nvPr/>
        </p:nvCxnSpPr>
        <p:spPr>
          <a:xfrm>
            <a:off x="323850" y="120650"/>
            <a:ext cx="0" cy="48656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362143-AB3D-4D49-A5FC-DB33E20DEA74}"/>
              </a:ext>
            </a:extLst>
          </p:cNvPr>
          <p:cNvSpPr txBox="1"/>
          <p:nvPr/>
        </p:nvSpPr>
        <p:spPr>
          <a:xfrm>
            <a:off x="397676" y="389647"/>
            <a:ext cx="9485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좋아하는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A882DF-E7BA-48FC-B469-2E12B7964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4" r="27277"/>
          <a:stretch/>
        </p:blipFill>
        <p:spPr bwMode="auto">
          <a:xfrm>
            <a:off x="5791199" y="0"/>
            <a:ext cx="64008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69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212</Words>
  <Application>Microsoft Office PowerPoint</Application>
  <PresentationFormat>와이드스크린</PresentationFormat>
  <Paragraphs>48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카페24 당당해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80</cp:revision>
  <dcterms:created xsi:type="dcterms:W3CDTF">2021-01-19T04:53:04Z</dcterms:created>
  <dcterms:modified xsi:type="dcterms:W3CDTF">2021-01-22T02:22:45Z</dcterms:modified>
</cp:coreProperties>
</file>